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9900"/>
    <a:srgbClr val="99CC00"/>
    <a:srgbClr val="FFFF00"/>
    <a:srgbClr val="FF00FF"/>
    <a:srgbClr val="FFCCFF"/>
    <a:srgbClr val="00CC66"/>
    <a:srgbClr val="33CC33"/>
    <a:srgbClr val="66FF33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42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F7D-1E5C-4EE0-8F55-4C7EAA1A8031}" type="datetimeFigureOut">
              <a:rPr lang="th-TH" smtClean="0"/>
              <a:t>14/12/65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FE70-D625-4C83-AEC3-A29E26F0AC59}" type="slidenum">
              <a:rPr lang="th-TH" smtClean="0"/>
              <a:t>‹#›</a:t>
            </a:fld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F7D-1E5C-4EE0-8F55-4C7EAA1A8031}" type="datetimeFigureOut">
              <a:rPr lang="th-TH" smtClean="0"/>
              <a:t>14/12/65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FE70-D625-4C83-AEC3-A29E26F0AC5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F7D-1E5C-4EE0-8F55-4C7EAA1A8031}" type="datetimeFigureOut">
              <a:rPr lang="th-TH" smtClean="0"/>
              <a:t>14/12/65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FE70-D625-4C83-AEC3-A29E26F0AC5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F7D-1E5C-4EE0-8F55-4C7EAA1A8031}" type="datetimeFigureOut">
              <a:rPr lang="th-TH" smtClean="0"/>
              <a:t>14/12/65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FE70-D625-4C83-AEC3-A29E26F0AC59}" type="slidenum">
              <a:rPr lang="th-TH" smtClean="0"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F7D-1E5C-4EE0-8F55-4C7EAA1A8031}" type="datetimeFigureOut">
              <a:rPr lang="th-TH" smtClean="0"/>
              <a:t>14/12/65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FE70-D625-4C83-AEC3-A29E26F0AC5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F7D-1E5C-4EE0-8F55-4C7EAA1A8031}" type="datetimeFigureOut">
              <a:rPr lang="th-TH" smtClean="0"/>
              <a:t>14/12/65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FE70-D625-4C83-AEC3-A29E26F0AC59}" type="slidenum">
              <a:rPr lang="th-TH" smtClean="0"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F7D-1E5C-4EE0-8F55-4C7EAA1A8031}" type="datetimeFigureOut">
              <a:rPr lang="th-TH" smtClean="0"/>
              <a:t>14/12/65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FE70-D625-4C83-AEC3-A29E26F0AC59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F7D-1E5C-4EE0-8F55-4C7EAA1A8031}" type="datetimeFigureOut">
              <a:rPr lang="th-TH" smtClean="0"/>
              <a:t>14/12/65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FE70-D625-4C83-AEC3-A29E26F0AC5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F7D-1E5C-4EE0-8F55-4C7EAA1A8031}" type="datetimeFigureOut">
              <a:rPr lang="th-TH" smtClean="0"/>
              <a:t>14/12/65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FE70-D625-4C83-AEC3-A29E26F0AC5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F7D-1E5C-4EE0-8F55-4C7EAA1A8031}" type="datetimeFigureOut">
              <a:rPr lang="th-TH" smtClean="0"/>
              <a:t>14/12/65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FE70-D625-4C83-AEC3-A29E26F0AC5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F7D-1E5C-4EE0-8F55-4C7EAA1A8031}" type="datetimeFigureOut">
              <a:rPr lang="th-TH" smtClean="0"/>
              <a:t>14/12/65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FE70-D625-4C83-AEC3-A29E26F0AC59}" type="slidenum">
              <a:rPr lang="th-TH" smtClean="0"/>
              <a:t>‹#›</a:t>
            </a:fld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11F2F7D-1E5C-4EE0-8F55-4C7EAA1A8031}" type="datetimeFigureOut">
              <a:rPr lang="th-TH" smtClean="0"/>
              <a:t>14/12/65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A2CFE70-D625-4C83-AEC3-A29E26F0AC59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3387824" y="1933034"/>
            <a:ext cx="5576664" cy="171199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th-TH" sz="1600" dirty="0" smtClean="0"/>
              <a:t>ประกาศแจ้งรายการที่ดินและสิ่งปลูกสร้าง (</a:t>
            </a:r>
            <a:r>
              <a:rPr lang="th-TH" sz="1600" dirty="0" err="1" smtClean="0"/>
              <a:t>ภ.ด.ส</a:t>
            </a:r>
            <a:r>
              <a:rPr lang="th-TH" sz="1600" dirty="0" smtClean="0"/>
              <a:t>.3 หรือ 4)          	ภายในเดือน มกราคม 2566</a:t>
            </a:r>
          </a:p>
          <a:p>
            <a:pPr algn="l"/>
            <a:r>
              <a:rPr lang="th-TH" sz="1600" dirty="0" smtClean="0"/>
              <a:t>ประกาศราคาประเมินทุนทรัพย์ (</a:t>
            </a:r>
            <a:r>
              <a:rPr lang="th-TH" sz="1600" dirty="0" err="1" smtClean="0"/>
              <a:t>ภ.ด.ส</a:t>
            </a:r>
            <a:r>
              <a:rPr lang="th-TH" sz="1600" dirty="0" smtClean="0"/>
              <a:t>.1 หรือ 2)		ภายใน</a:t>
            </a:r>
            <a:r>
              <a:rPr lang="th-TH" sz="1600" dirty="0" smtClean="0"/>
              <a:t>เดือน  </a:t>
            </a:r>
            <a:r>
              <a:rPr lang="th-TH" sz="1600" dirty="0" smtClean="0"/>
              <a:t>มีนาคม </a:t>
            </a:r>
            <a:r>
              <a:rPr lang="th-TH" sz="1600" dirty="0" smtClean="0"/>
              <a:t> 2566</a:t>
            </a:r>
            <a:endParaRPr lang="th-TH" sz="1600" dirty="0" smtClean="0"/>
          </a:p>
          <a:p>
            <a:pPr algn="l"/>
            <a:r>
              <a:rPr lang="th-TH" sz="1600" dirty="0" smtClean="0"/>
              <a:t>แจ้งประเมินภาษี			ภายในเดือน </a:t>
            </a:r>
            <a:r>
              <a:rPr lang="th-TH" sz="1600" dirty="0" smtClean="0"/>
              <a:t> เมษายน </a:t>
            </a:r>
            <a:r>
              <a:rPr lang="th-TH" sz="1600" dirty="0" smtClean="0"/>
              <a:t>2566</a:t>
            </a:r>
          </a:p>
          <a:p>
            <a:pPr algn="l"/>
            <a:r>
              <a:rPr lang="th-TH" sz="1600" dirty="0" smtClean="0"/>
              <a:t>ชำระภาษี				ภายในเดือน มิถุนายน 2566</a:t>
            </a:r>
          </a:p>
          <a:p>
            <a:pPr algn="l"/>
            <a:r>
              <a:rPr lang="th-TH" sz="1600" dirty="0" smtClean="0"/>
              <a:t>ผ่อนชำระภาษี				ภายในเดือน สิงหาคม 2566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3568" y="188641"/>
            <a:ext cx="7772400" cy="1152128"/>
          </a:xfrm>
        </p:spPr>
        <p:txBody>
          <a:bodyPr>
            <a:normAutofit/>
          </a:bodyPr>
          <a:lstStyle/>
          <a:p>
            <a:pPr algn="ctr"/>
            <a:r>
              <a:rPr lang="th-TH" sz="3200" dirty="0" smtClean="0">
                <a:solidFill>
                  <a:srgbClr val="295BF9"/>
                </a:solidFill>
              </a:rPr>
              <a:t>ประชาสัมพันธ์องค์การบริหารส่วนตำบลบางปะหัน       </a:t>
            </a:r>
            <a:br>
              <a:rPr lang="th-TH" sz="3200" dirty="0" smtClean="0">
                <a:solidFill>
                  <a:srgbClr val="295BF9"/>
                </a:solidFill>
              </a:rPr>
            </a:br>
            <a:r>
              <a:rPr lang="th-TH" sz="3200" dirty="0" smtClean="0">
                <a:solidFill>
                  <a:srgbClr val="295BF9"/>
                </a:solidFill>
              </a:rPr>
              <a:t>เรื่อง  ภาษีที่ดินและสิ่งปลูกสร้าง  และภาษีป้าย ประจำปี 2566</a:t>
            </a:r>
            <a:endParaRPr lang="th-TH" sz="3200" dirty="0">
              <a:solidFill>
                <a:srgbClr val="295BF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2995" y="2203222"/>
            <a:ext cx="2952328" cy="10772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</a:rPr>
              <a:t>ผู้เสียภาษี </a:t>
            </a:r>
            <a:r>
              <a:rPr lang="en-US" sz="1600" dirty="0" smtClean="0">
                <a:solidFill>
                  <a:srgbClr val="002060"/>
                </a:solidFill>
              </a:rPr>
              <a:t>:</a:t>
            </a:r>
            <a:r>
              <a:rPr lang="th-TH" sz="1600" dirty="0" smtClean="0">
                <a:solidFill>
                  <a:srgbClr val="002060"/>
                </a:solidFill>
              </a:rPr>
              <a:t> เจ้าของที่ดิน/เจ้าของสิ่งปลูกสร้าง</a:t>
            </a:r>
          </a:p>
          <a:p>
            <a:r>
              <a:rPr lang="th-TH" sz="1600" dirty="0" smtClean="0">
                <a:solidFill>
                  <a:srgbClr val="002060"/>
                </a:solidFill>
              </a:rPr>
              <a:t>                   เจ้าของห้องชุด ผู้ครอบครองทรัพย์สิน</a:t>
            </a:r>
          </a:p>
          <a:p>
            <a:r>
              <a:rPr lang="th-TH" sz="1600" dirty="0">
                <a:solidFill>
                  <a:srgbClr val="002060"/>
                </a:solidFill>
              </a:rPr>
              <a:t> </a:t>
            </a:r>
            <a:r>
              <a:rPr lang="th-TH" sz="1600" dirty="0" smtClean="0">
                <a:solidFill>
                  <a:srgbClr val="002060"/>
                </a:solidFill>
              </a:rPr>
              <a:t>                  หรือผู้ที่ทำประโยชน์ในทรัพย์สินของรัฐ</a:t>
            </a:r>
          </a:p>
          <a:p>
            <a:r>
              <a:rPr lang="th-TH" sz="1600" dirty="0">
                <a:solidFill>
                  <a:srgbClr val="002060"/>
                </a:solidFill>
              </a:rPr>
              <a:t> </a:t>
            </a:r>
            <a:r>
              <a:rPr lang="th-TH" sz="1600" dirty="0" smtClean="0">
                <a:solidFill>
                  <a:srgbClr val="002060"/>
                </a:solidFill>
              </a:rPr>
              <a:t>                   (ที่ดิน/สิ่งปลูกสร้าง)</a:t>
            </a:r>
            <a:endParaRPr lang="th-TH" sz="16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9489" y="4221087"/>
            <a:ext cx="4608512" cy="1569660"/>
          </a:xfrm>
          <a:prstGeom prst="rect">
            <a:avLst/>
          </a:prstGeom>
          <a:solidFill>
            <a:srgbClr val="FFCCFF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เบี้ยปรับ   </a:t>
            </a:r>
            <a:r>
              <a:rPr lang="en-US" sz="1600" dirty="0" smtClean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: 10% </a:t>
            </a:r>
            <a:r>
              <a:rPr lang="th-TH" sz="1600" dirty="0" smtClean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ของค่าภาษี มาชำระก่อนออกหนังสือแจ้งทวงถาม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             : 20% </a:t>
            </a:r>
            <a:r>
              <a:rPr lang="th-TH" sz="1600" dirty="0" smtClean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ของค่าภาษี มาชำระภายในวันที่กำหนดไว้ในหนังสือแจ้งทวงถาม</a:t>
            </a:r>
            <a:endParaRPr lang="en-US" sz="1600" dirty="0" smtClean="0">
              <a:solidFill>
                <a:srgbClr val="002060"/>
              </a:solidFill>
              <a:latin typeface="TH Sarabun New" pitchFamily="34" charset="-34"/>
              <a:cs typeface="TH Sarabun New" pitchFamily="34" charset="-34"/>
            </a:endParaRPr>
          </a:p>
          <a:p>
            <a:r>
              <a:rPr lang="en-US" sz="1600" dirty="0" smtClean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             : 40% </a:t>
            </a:r>
            <a:r>
              <a:rPr lang="th-TH" sz="1600" dirty="0" smtClean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ของค่าภาษี มาชำระเกินวันที่กำหนดไว้ในหนังสือแจ้งทวงถาม</a:t>
            </a:r>
            <a:endParaRPr lang="en-US" sz="1600" dirty="0" smtClean="0">
              <a:solidFill>
                <a:srgbClr val="002060"/>
              </a:solidFill>
              <a:latin typeface="TH Sarabun New" pitchFamily="34" charset="-34"/>
              <a:cs typeface="TH Sarabun New" pitchFamily="34" charset="-34"/>
            </a:endParaRPr>
          </a:p>
          <a:p>
            <a:r>
              <a:rPr lang="th-TH" sz="1600" dirty="0" smtClean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เงินเพิ่ม </a:t>
            </a:r>
            <a:r>
              <a:rPr lang="en-US" sz="1600" dirty="0" smtClean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   : 1% </a:t>
            </a:r>
            <a:r>
              <a:rPr lang="th-TH" sz="1600" dirty="0" smtClean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ของค่าภาษี ต่อเดือนที่ค้างชำระ</a:t>
            </a:r>
          </a:p>
          <a:p>
            <a:r>
              <a:rPr lang="th-TH" sz="1600" dirty="0" smtClean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บทลงโทษ </a:t>
            </a:r>
            <a:r>
              <a:rPr lang="en-US" sz="1600" dirty="0" smtClean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:</a:t>
            </a:r>
            <a:r>
              <a:rPr lang="th-TH" sz="1600" dirty="0" smtClean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 เบี้ยปรับ,เงินเพิ่ม,อายัดทรัพย์สินและขายทอดตลาด ระงับการทำนิติ</a:t>
            </a:r>
          </a:p>
          <a:p>
            <a:r>
              <a:rPr lang="th-TH" sz="1600" dirty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 </a:t>
            </a:r>
            <a:r>
              <a:rPr lang="th-TH" sz="1600" dirty="0" smtClean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              กรรมที่ดิน</a:t>
            </a:r>
            <a:endParaRPr lang="th-TH" sz="1600" dirty="0">
              <a:solidFill>
                <a:srgbClr val="002060"/>
              </a:solidFill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4048" y="4725144"/>
            <a:ext cx="4046487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ยื่นแบบ    </a:t>
            </a:r>
            <a:r>
              <a:rPr lang="en-US" sz="1600" dirty="0" smtClean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 : </a:t>
            </a:r>
            <a:r>
              <a:rPr lang="th-TH" sz="1600" dirty="0" smtClean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มกราคม – มีนาคม 2566</a:t>
            </a:r>
          </a:p>
          <a:p>
            <a:r>
              <a:rPr lang="th-TH" sz="1600" dirty="0" smtClean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ชำระภาษี   </a:t>
            </a:r>
            <a:r>
              <a:rPr lang="en-US" sz="1600" dirty="0" smtClean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: </a:t>
            </a:r>
            <a:r>
              <a:rPr lang="th-TH" sz="1600" dirty="0" smtClean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ภายใน 15 วัน นับแต่วันรับแจ้งเตือนการประเมิน</a:t>
            </a:r>
          </a:p>
          <a:p>
            <a:r>
              <a:rPr lang="th-TH" sz="1600" dirty="0" smtClean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ค่าปรับ      </a:t>
            </a:r>
            <a:r>
              <a:rPr lang="en-US" sz="1600" dirty="0" smtClean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:</a:t>
            </a:r>
            <a:r>
              <a:rPr lang="th-TH" sz="1600" dirty="0" smtClean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 ไม่มายื่นแบบตามกำหนด ปรับ 5,000 – 50,000 บาท</a:t>
            </a:r>
          </a:p>
          <a:p>
            <a:r>
              <a:rPr lang="th-TH" sz="1600" dirty="0" smtClean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เงินเพิ่ม      </a:t>
            </a:r>
            <a:r>
              <a:rPr lang="en-US" sz="1600" dirty="0" smtClean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:</a:t>
            </a:r>
            <a:r>
              <a:rPr lang="th-TH" sz="1600" dirty="0" smtClean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 ไม่มาชำระเงินภายใน 15 วัน นับแต่วันรับแจ้งการประเมิน           </a:t>
            </a:r>
          </a:p>
          <a:p>
            <a:r>
              <a:rPr lang="th-TH" sz="1600" dirty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 </a:t>
            </a:r>
            <a:r>
              <a:rPr lang="th-TH" sz="1600" dirty="0" smtClean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                คิดเงินเพิ่ม 2</a:t>
            </a:r>
            <a:r>
              <a:rPr lang="en-US" sz="1600" dirty="0" smtClean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%</a:t>
            </a:r>
            <a:r>
              <a:rPr lang="th-TH" sz="1600" dirty="0" smtClean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 ของค่าภาษี ต่อเดือน</a:t>
            </a:r>
          </a:p>
          <a:p>
            <a:r>
              <a:rPr lang="th-TH" sz="1600" dirty="0" smtClean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ผู้เสียภาษี   </a:t>
            </a:r>
            <a:r>
              <a:rPr lang="en-US" sz="1600" dirty="0" smtClean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:</a:t>
            </a:r>
            <a:r>
              <a:rPr lang="th-TH" sz="1600" dirty="0" smtClean="0">
                <a:solidFill>
                  <a:srgbClr val="002060"/>
                </a:solidFill>
                <a:latin typeface="TH Sarabun New" pitchFamily="34" charset="-34"/>
                <a:cs typeface="TH Sarabun New" pitchFamily="34" charset="-34"/>
              </a:rPr>
              <a:t> เจ้าของหรือผู้ครอบครองป้าย</a:t>
            </a:r>
            <a:endParaRPr lang="th-TH" sz="1600" dirty="0">
              <a:solidFill>
                <a:srgbClr val="002060"/>
              </a:solidFill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24808" y="3645024"/>
            <a:ext cx="5544616" cy="307777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1400" dirty="0" smtClean="0"/>
              <a:t>หากท่านไม่ชำระภาษีภายในระยะเวลาที่กำหนด จะถูกระงับการซื้อขายที่ดินกับสำนักงานที่ดินฯ</a:t>
            </a:r>
            <a:endParaRPr lang="th-TH" dirty="0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4283968" y="1383159"/>
            <a:ext cx="4043486" cy="46166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ภาษี</a:t>
            </a:r>
            <a:r>
              <a:rPr lang="th-TH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ที่ดินและสิ่งปลูก</a:t>
            </a:r>
            <a:r>
              <a:rPr lang="th-TH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สร้าง</a:t>
            </a:r>
            <a:endParaRPr lang="th-TH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1789018"/>
            <a:ext cx="2160240" cy="369332"/>
          </a:xfrm>
          <a:prstGeom prst="rect">
            <a:avLst/>
          </a:prstGeom>
          <a:solidFill>
            <a:srgbClr val="99CC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1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ภาษีที่ดินและสิ่งปลูกสร้าง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2996" y="5798392"/>
            <a:ext cx="4595006" cy="584775"/>
          </a:xfrm>
          <a:prstGeom prst="rect">
            <a:avLst/>
          </a:prstGeom>
          <a:solidFill>
            <a:srgbClr val="FF66CC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1600" dirty="0" smtClean="0">
                <a:latin typeface="TH Sarabun New" pitchFamily="34" charset="-34"/>
                <a:cs typeface="TH Sarabun New" pitchFamily="34" charset="-34"/>
              </a:rPr>
              <a:t>บทลงโทษ </a:t>
            </a:r>
            <a:r>
              <a:rPr lang="en-US" sz="1600" dirty="0" smtClean="0">
                <a:latin typeface="TH Sarabun New" pitchFamily="34" charset="-34"/>
                <a:cs typeface="TH Sarabun New" pitchFamily="34" charset="-34"/>
              </a:rPr>
              <a:t>:</a:t>
            </a:r>
            <a:r>
              <a:rPr lang="th-TH" sz="1600" dirty="0" smtClean="0">
                <a:latin typeface="TH Sarabun New" pitchFamily="34" charset="-34"/>
                <a:cs typeface="TH Sarabun New" pitchFamily="34" charset="-34"/>
              </a:rPr>
              <a:t> เบี้ยปรับ,เงินเพิ่ม,อายัดทรัพย์สินและขายทอดตลาด ระงับการทำนิติ</a:t>
            </a:r>
          </a:p>
          <a:p>
            <a:r>
              <a:rPr lang="th-TH" sz="1600" dirty="0" smtClean="0">
                <a:latin typeface="TH Sarabun New" pitchFamily="34" charset="-34"/>
                <a:cs typeface="TH Sarabun New" pitchFamily="34" charset="-34"/>
              </a:rPr>
              <a:t>               กรรมที่ดิน</a:t>
            </a:r>
            <a:endParaRPr lang="th-TH" sz="1600" dirty="0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87869" y="4232124"/>
            <a:ext cx="1278843" cy="461665"/>
          </a:xfrm>
          <a:prstGeom prst="rect">
            <a:avLst/>
          </a:prstGeom>
          <a:solidFill>
            <a:srgbClr val="33CCFF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ภาษีป้าย</a:t>
            </a:r>
            <a:endParaRPr lang="th-TH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3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515" y="188640"/>
            <a:ext cx="1337142" cy="1337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4581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สลิปสตรีม">
  <a:themeElements>
    <a:clrScheme name="รูปคลื่น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สลิปสตรีม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208</TotalTime>
  <Words>265</Words>
  <Application>Microsoft Office PowerPoint</Application>
  <PresentationFormat>นำเสนอทางหน้าจอ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สลิปสตรีม</vt:lpstr>
      <vt:lpstr>ประชาสัมพันธ์องค์การบริหารส่วนตำบลบางปะหัน        เรื่อง  ภาษีที่ดินและสิ่งปลูกสร้าง  และภาษีป้าย ประจำปี 2566</vt:lpstr>
    </vt:vector>
  </TitlesOfParts>
  <Company>Service 99-99-9999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เรื่อง การประชาสัมพันธ์ ภาษีที่ดินและสิ่งปลูกสร้าง และภาษีป้าย ประจำปี 2566</dc:title>
  <dc:creator>Mr.Robin ThaiSaKonWindows Se7en V5</dc:creator>
  <cp:lastModifiedBy>Mr.Robin ThaiSaKonWindows Se7en V5</cp:lastModifiedBy>
  <cp:revision>12</cp:revision>
  <dcterms:created xsi:type="dcterms:W3CDTF">2022-12-09T03:26:43Z</dcterms:created>
  <dcterms:modified xsi:type="dcterms:W3CDTF">2022-12-14T08:24:17Z</dcterms:modified>
</cp:coreProperties>
</file>